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8"/>
  </p:notesMasterIdLst>
  <p:sldIdLst>
    <p:sldId id="259" r:id="rId2"/>
    <p:sldId id="270" r:id="rId3"/>
    <p:sldId id="260" r:id="rId4"/>
    <p:sldId id="266" r:id="rId5"/>
    <p:sldId id="269" r:id="rId6"/>
    <p:sldId id="265" r:id="rId7"/>
  </p:sldIdLst>
  <p:sldSz cx="12192000" cy="6858000"/>
  <p:notesSz cx="6858000" cy="9144000"/>
  <p:embeddedFontLst>
    <p:embeddedFont>
      <p:font typeface="Pretendard Black" panose="02000A03000000020004" pitchFamily="2" charset="-127"/>
      <p:bold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retendard Light" panose="020B0600000101010101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Pretendard ExtraBold" panose="02000903000000020004" pitchFamily="2" charset="-127"/>
      <p:bold r:id="rId19"/>
    </p:embeddedFont>
    <p:embeddedFont>
      <p:font typeface="Pretendard Medium" panose="02000603000000020004" pitchFamily="50" charset="-127"/>
      <p:regular r:id="rId20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EFECE1"/>
    <a:srgbClr val="37C5B4"/>
    <a:srgbClr val="37A4C5"/>
    <a:srgbClr val="8E8E8E"/>
    <a:srgbClr val="EBEBEB"/>
    <a:srgbClr val="DA0000"/>
    <a:srgbClr val="1E1E1C"/>
    <a:srgbClr val="964F01"/>
    <a:srgbClr val="0076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3364"/>
  </p:normalViewPr>
  <p:slideViewPr>
    <p:cSldViewPr snapToGrid="0" snapToObjects="1" showGuides="1">
      <p:cViewPr varScale="1">
        <p:scale>
          <a:sx n="108" d="100"/>
          <a:sy n="108" d="100"/>
        </p:scale>
        <p:origin x="576" y="96"/>
      </p:cViewPr>
      <p:guideLst>
        <p:guide orient="horz" pos="2137"/>
        <p:guide pos="3817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4.tiff>
</file>

<file path=ppt/media/image15.tiff>
</file>

<file path=ppt/media/image16.png>
</file>

<file path=ppt/media/image17.png>
</file>

<file path=ppt/media/image18.tiff>
</file>

<file path=ppt/media/image19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89398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4492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020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02/01/2024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10" Type="http://schemas.openxmlformats.org/officeDocument/2006/relationships/image" Target="../media/image15.tiff"/><Relationship Id="rId4" Type="http://schemas.openxmlformats.org/officeDocument/2006/relationships/image" Target="../media/image9.tiff"/><Relationship Id="rId9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9B7578-897D-C54D-9C20-58AC7CA037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575" r="54197" b="38360"/>
          <a:stretch/>
        </p:blipFill>
        <p:spPr>
          <a:xfrm>
            <a:off x="374287" y="1292086"/>
            <a:ext cx="4992844" cy="68577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025" y="2115985"/>
            <a:ext cx="11481675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000" spc="-300" dirty="0" smtClean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기대 수명 및 삶의 만족도 분석 서비스</a:t>
            </a:r>
            <a:endParaRPr lang="en-US" sz="5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653312" y="5071148"/>
            <a:ext cx="1632135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G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u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  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j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e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</a:t>
            </a:r>
            <a:endParaRPr lang="en-US" sz="1300" dirty="0">
              <a:solidFill>
                <a:srgbClr val="FDFAED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312"/>
            <a:ext cx="410334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유정민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박의범</a:t>
            </a:r>
            <a:r>
              <a:rPr 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박초윤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kern="0" spc="-15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이연지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endParaRPr lang="en-US" spc="-15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53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2FBF12C-62A3-FF4E-BE23-425F73AFA8B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311" y="4205676"/>
            <a:ext cx="4328135" cy="2517854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192"/>
            <a:ext cx="2802866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1900" kern="0" spc="-67" dirty="0">
                <a:solidFill>
                  <a:srgbClr val="FFFFFF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DLT (Desired Life Time)</a:t>
            </a:r>
            <a:endParaRPr lang="en-US" sz="1900" dirty="0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26" y="3091771"/>
            <a:ext cx="96019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 descr="상징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360" y="2770921"/>
            <a:ext cx="554978" cy="5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65FBBB5D-C461-1A4C-9E6A-714B69506C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036700"/>
              </p:ext>
            </p:extLst>
          </p:nvPr>
        </p:nvGraphicFramePr>
        <p:xfrm>
          <a:off x="984250" y="1658520"/>
          <a:ext cx="10223500" cy="47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562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5836445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2172493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변경</a:t>
                      </a:r>
                      <a:r>
                        <a:rPr lang="ko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 내용</a:t>
                      </a:r>
                      <a:endParaRPr lang="ko-Kore-KR" altLang="en-US" sz="25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V0.1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프로젝트</a:t>
                      </a:r>
                      <a:r>
                        <a:rPr lang="en-US" altLang="ko-KR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_</a:t>
                      </a:r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기획서 작성</a:t>
                      </a:r>
                      <a:endParaRPr lang="en-US" altLang="ko-KR" b="0" i="0" dirty="0" smtClean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공통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V0.2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기대효과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내용 수정</a:t>
                      </a:r>
                      <a:r>
                        <a:rPr lang="en-US" altLang="ko-KR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특정 </a:t>
                      </a:r>
                      <a:r>
                        <a:rPr lang="ko-KR" altLang="en-US" b="0" i="0" baseline="0" dirty="0" err="1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직업군에서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지자체로 용어 수정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유정민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9890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268966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313838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79847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335743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07936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508304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343942"/>
                  </a:ext>
                </a:extLst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857" y="517505"/>
            <a:ext cx="6809524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0C05803-D475-7843-8D40-40E29C85EF6D}"/>
              </a:ext>
            </a:extLst>
          </p:cNvPr>
          <p:cNvSpPr/>
          <p:nvPr/>
        </p:nvSpPr>
        <p:spPr>
          <a:xfrm>
            <a:off x="742857" y="1510041"/>
            <a:ext cx="10831747" cy="5373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1854753-5678-1E42-B43B-2A7E87EA3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627" y="1739724"/>
            <a:ext cx="8528407" cy="60577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8B541DD0-8AD4-3E44-911E-8A4B4C668C05}"/>
              </a:ext>
            </a:extLst>
          </p:cNvPr>
          <p:cNvGrpSpPr/>
          <p:nvPr/>
        </p:nvGrpSpPr>
        <p:grpSpPr>
          <a:xfrm>
            <a:off x="2709388" y="3128354"/>
            <a:ext cx="6607600" cy="2591701"/>
            <a:chOff x="1106838" y="2901729"/>
            <a:chExt cx="5847543" cy="2293583"/>
          </a:xfrm>
        </p:grpSpPr>
        <p:pic>
          <p:nvPicPr>
            <p:cNvPr id="23" name="그림 22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A2E03EAA-5A15-5C49-8CF9-2C40E4D4F4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106838" y="2901729"/>
              <a:ext cx="5847543" cy="2293583"/>
            </a:xfrm>
            <a:prstGeom prst="rect">
              <a:avLst/>
            </a:prstGeom>
          </p:spPr>
        </p:pic>
        <p:pic>
          <p:nvPicPr>
            <p:cNvPr id="29" name="그림 28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07C8A485-4DCC-824E-A2A1-02C7E36FFA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26822"/>
            <a:stretch/>
          </p:blipFill>
          <p:spPr>
            <a:xfrm>
              <a:off x="3081100" y="4442372"/>
              <a:ext cx="1963186" cy="474877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4D6CA46-E733-3648-BF1B-FEFC7D50CF80}"/>
              </a:ext>
            </a:extLst>
          </p:cNvPr>
          <p:cNvSpPr txBox="1"/>
          <p:nvPr/>
        </p:nvSpPr>
        <p:spPr>
          <a:xfrm>
            <a:off x="3998704" y="4541167"/>
            <a:ext cx="41416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u="none" strike="noStrike" dirty="0">
                <a:solidFill>
                  <a:srgbClr val="C00000"/>
                </a:solidFill>
                <a:effectLst/>
                <a:latin typeface="Pretendard ExtraBold" panose="020B0600000101010101" charset="-127"/>
                <a:ea typeface="Pretendard ExtraBold" panose="020B0600000101010101" charset="-127"/>
              </a:rPr>
              <a:t>고령화로 인한 사회적 부담 증가</a:t>
            </a:r>
            <a:endParaRPr lang="ko-KR" altLang="en-US" u="none" strike="noStrike" dirty="0">
              <a:solidFill>
                <a:srgbClr val="C00000"/>
              </a:solidFill>
              <a:effectLst/>
              <a:latin typeface="Pretendard ExtraBold" panose="020B0600000101010101" charset="-127"/>
              <a:ea typeface="Pretendard ExtraBold" panose="020B0600000101010101" charset="-127"/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 descr="폰트, 텍스트, 타이포그래피이(가) 표시된 사진&#10;&#10;자동 생성된 설명">
            <a:extLst>
              <a:ext uri="{FF2B5EF4-FFF2-40B4-BE49-F238E27FC236}">
                <a16:creationId xmlns:a16="http://schemas.microsoft.com/office/drawing/2014/main" id="{807034EE-9DDA-9544-86C9-388121D4B8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8916" y="2258180"/>
            <a:ext cx="7874000" cy="508000"/>
          </a:xfrm>
          <a:prstGeom prst="rect">
            <a:avLst/>
          </a:prstGeom>
        </p:spPr>
      </p:pic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93C8AD3-5391-FD48-997C-98F5E7DF513E}"/>
              </a:ext>
            </a:extLst>
          </p:cNvPr>
          <p:cNvSpPr/>
          <p:nvPr/>
        </p:nvSpPr>
        <p:spPr>
          <a:xfrm>
            <a:off x="1113903" y="5890348"/>
            <a:ext cx="10218888" cy="543286"/>
          </a:xfrm>
          <a:prstGeom prst="round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bg1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663A3F-327E-7F46-9418-0855B7C82DFD}"/>
              </a:ext>
            </a:extLst>
          </p:cNvPr>
          <p:cNvSpPr txBox="1"/>
          <p:nvPr/>
        </p:nvSpPr>
        <p:spPr>
          <a:xfrm>
            <a:off x="1233839" y="5893836"/>
            <a:ext cx="99675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노인을 포함한 전체 건강보험 진료비는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105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조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8586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억원으로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전년 대비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10.9%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증가했다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양 기관은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전체 건강보험 진료비가 증가한 이유는 코로나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19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관련 진료비와 호흡기계 질환 진료비 증가 때문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이라고 설명했다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kumimoji="1" lang="ko-Kore-KR" altLang="en-US" sz="15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AC54D3-1FF7-E240-A56A-8E88C1FA17D8}"/>
              </a:ext>
            </a:extLst>
          </p:cNvPr>
          <p:cNvSpPr txBox="1"/>
          <p:nvPr/>
        </p:nvSpPr>
        <p:spPr>
          <a:xfrm>
            <a:off x="1113903" y="6442546"/>
            <a:ext cx="623920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고령화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에 불어나는 노인 진료비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…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작년 한 해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45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조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8000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억원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서울경제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www.sedaily.com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NewsView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/29X3CBNTS1</a:t>
            </a:r>
            <a:endParaRPr lang="ko-KR" altLang="en-US" sz="9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488290-334D-2E42-A5B8-3F741895446B}"/>
              </a:ext>
            </a:extLst>
          </p:cNvPr>
          <p:cNvSpPr txBox="1"/>
          <p:nvPr/>
        </p:nvSpPr>
        <p:spPr>
          <a:xfrm>
            <a:off x="3527710" y="5137548"/>
            <a:ext cx="15183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국민건강보험공단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연합뉴스</a:t>
            </a:r>
            <a:endParaRPr lang="ko-KR" altLang="en-US" sz="8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B60084F-1D52-9944-8499-4AAC37B478F9}"/>
              </a:ext>
            </a:extLst>
          </p:cNvPr>
          <p:cNvGrpSpPr/>
          <p:nvPr/>
        </p:nvGrpSpPr>
        <p:grpSpPr>
          <a:xfrm>
            <a:off x="6116299" y="1612016"/>
            <a:ext cx="7117460" cy="5250793"/>
            <a:chOff x="5733333" y="1612016"/>
            <a:chExt cx="7117460" cy="5250793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F770E11-3B5E-8443-95C4-4CEBF9724D74}"/>
                </a:ext>
              </a:extLst>
            </p:cNvPr>
            <p:cNvGrpSpPr/>
            <p:nvPr/>
          </p:nvGrpSpPr>
          <p:grpSpPr>
            <a:xfrm>
              <a:off x="5733333" y="1612016"/>
              <a:ext cx="7117460" cy="5250793"/>
              <a:chOff x="5733333" y="1587302"/>
              <a:chExt cx="7117460" cy="5250793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5733333" y="1587302"/>
                <a:ext cx="7117460" cy="5250793"/>
                <a:chOff x="8600000" y="2380952"/>
                <a:chExt cx="10676190" cy="7876190"/>
              </a:xfrm>
            </p:grpSpPr>
            <p:pic>
              <p:nvPicPr>
                <p:cNvPr id="11" name="Object 10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8600000" y="2380952"/>
                  <a:ext cx="10676190" cy="7876190"/>
                </a:xfrm>
                <a:prstGeom prst="rect">
                  <a:avLst/>
                </a:prstGeom>
              </p:spPr>
            </p:pic>
          </p:grpSp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E3E33A60-1824-514F-8C19-689D115A59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06893" y="3242826"/>
                <a:ext cx="1854200" cy="1473200"/>
              </a:xfrm>
              <a:prstGeom prst="rect">
                <a:avLst/>
              </a:prstGeom>
            </p:spPr>
          </p:pic>
        </p:grpSp>
        <p:grpSp>
          <p:nvGrpSpPr>
            <p:cNvPr id="1002" name="그룹 1002"/>
            <p:cNvGrpSpPr/>
            <p:nvPr/>
          </p:nvGrpSpPr>
          <p:grpSpPr>
            <a:xfrm>
              <a:off x="10615874" y="2241270"/>
              <a:ext cx="1765079" cy="1790476"/>
              <a:chOff x="15923810" y="3361905"/>
              <a:chExt cx="2647619" cy="268571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5923810" y="3361905"/>
                <a:ext cx="2647619" cy="2685714"/>
              </a:xfrm>
              <a:prstGeom prst="rect">
                <a:avLst/>
              </a:prstGeom>
            </p:spPr>
          </p:pic>
        </p:grpSp>
        <p:sp>
          <p:nvSpPr>
            <p:cNvPr id="13" name="Object 13"/>
            <p:cNvSpPr txBox="1"/>
            <p:nvPr/>
          </p:nvSpPr>
          <p:spPr>
            <a:xfrm>
              <a:off x="8691121" y="3528617"/>
              <a:ext cx="1710400" cy="923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r>
                <a:rPr lang="ko-KR" alt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 복지 정책에 대한 정보 접근성 부족</a:t>
              </a:r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endParaRPr 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4" name="Object 14"/>
            <p:cNvSpPr txBox="1"/>
            <p:nvPr/>
          </p:nvSpPr>
          <p:spPr>
            <a:xfrm>
              <a:off x="6661739" y="2210048"/>
              <a:ext cx="3891111" cy="7694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000" kern="0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초고령화 사회 진입으로 인한 </a:t>
              </a:r>
              <a:endParaRPr lang="en-US" altLang="ko-KR" sz="2000" kern="0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2400" kern="0" dirty="0">
                  <a:solidFill>
                    <a:srgbClr val="DA0000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시니어 건강 문제에 관심 </a:t>
              </a:r>
            </a:p>
          </p:txBody>
        </p:sp>
        <p:sp>
          <p:nvSpPr>
            <p:cNvPr id="71" name="Object 14">
              <a:extLst>
                <a:ext uri="{FF2B5EF4-FFF2-40B4-BE49-F238E27FC236}">
                  <a16:creationId xmlns:a16="http://schemas.microsoft.com/office/drawing/2014/main" id="{AC6C094C-65DA-7B43-B573-5624B2304C6A}"/>
                </a:ext>
              </a:extLst>
            </p:cNvPr>
            <p:cNvSpPr txBox="1"/>
            <p:nvPr/>
          </p:nvSpPr>
          <p:spPr>
            <a:xfrm>
              <a:off x="6855097" y="5364139"/>
              <a:ext cx="3493036" cy="8309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이번 프로젝트에서 기대 수명 예측 및 제공</a:t>
              </a:r>
              <a:endParaRPr lang="en-US" altLang="ko-KR" sz="1600" kern="0" spc="-133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지역별 </a:t>
              </a:r>
              <a:r>
                <a:rPr lang="ko-KR" altLang="en-US" sz="1600" kern="0" spc="-133" dirty="0" err="1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시니어층의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건강 정보</a:t>
              </a:r>
              <a:r>
                <a:rPr lang="en-US" altLang="ko-KR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노인복지 정책정보 제공</a:t>
              </a:r>
              <a:endParaRPr lang="ko-KR" altLang="en-US" kern="0" spc="-133" dirty="0">
                <a:solidFill>
                  <a:srgbClr val="DA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CD1DF0EE-88A3-1940-BEE8-D637D3F6CC42}"/>
              </a:ext>
            </a:extLst>
          </p:cNvPr>
          <p:cNvSpPr/>
          <p:nvPr/>
        </p:nvSpPr>
        <p:spPr>
          <a:xfrm>
            <a:off x="877909" y="1425300"/>
            <a:ext cx="5044377" cy="4937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6532A6B-263E-BE4D-99FE-EC3EEA4E5BDE}"/>
              </a:ext>
            </a:extLst>
          </p:cNvPr>
          <p:cNvGrpSpPr/>
          <p:nvPr/>
        </p:nvGrpSpPr>
        <p:grpSpPr>
          <a:xfrm>
            <a:off x="998093" y="4242778"/>
            <a:ext cx="4819539" cy="1965756"/>
            <a:chOff x="1031045" y="4135202"/>
            <a:chExt cx="4819539" cy="196575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C06B4C0-5846-214A-AF82-B1544E395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54901" y="4190188"/>
              <a:ext cx="4707400" cy="186840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2FADBB-5A02-3149-BB09-6D15EF6F1636}"/>
                </a:ext>
              </a:extLst>
            </p:cNvPr>
            <p:cNvSpPr txBox="1"/>
            <p:nvPr/>
          </p:nvSpPr>
          <p:spPr>
            <a:xfrm>
              <a:off x="1316787" y="4135202"/>
              <a:ext cx="11464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노인일자리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27.2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AA582EC-64DE-7A44-B9DB-C07C37BAFE97}"/>
                </a:ext>
              </a:extLst>
            </p:cNvPr>
            <p:cNvSpPr txBox="1"/>
            <p:nvPr/>
          </p:nvSpPr>
          <p:spPr>
            <a:xfrm>
              <a:off x="1228757" y="4380278"/>
              <a:ext cx="11047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생계비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573B8F1-0D28-5142-8263-DBD865210A9A}"/>
                </a:ext>
              </a:extLst>
            </p:cNvPr>
            <p:cNvSpPr txBox="1"/>
            <p:nvPr/>
          </p:nvSpPr>
          <p:spPr>
            <a:xfrm>
              <a:off x="1187567" y="4625354"/>
              <a:ext cx="9476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자활근로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E737199-8B6A-5842-81D7-C3524E4C2631}"/>
                </a:ext>
              </a:extLst>
            </p:cNvPr>
            <p:cNvSpPr txBox="1"/>
            <p:nvPr/>
          </p:nvSpPr>
          <p:spPr>
            <a:xfrm>
              <a:off x="1096949" y="4870430"/>
              <a:ext cx="13356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영농도우미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2E6A79F-71DE-C149-B941-E2CF953AAB3D}"/>
                </a:ext>
              </a:extLst>
            </p:cNvPr>
            <p:cNvSpPr txBox="1"/>
            <p:nvPr/>
          </p:nvSpPr>
          <p:spPr>
            <a:xfrm>
              <a:off x="1031045" y="5115505"/>
              <a:ext cx="15135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직업훈련</a:t>
              </a:r>
              <a:r>
                <a:rPr lang="en-US" altLang="ko-Kore-KR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취업 상담 및 알선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ADE7059-CCCF-CE42-853D-234CBF41FE60}"/>
                </a:ext>
              </a:extLst>
            </p:cNvPr>
            <p:cNvSpPr txBox="1"/>
            <p:nvPr/>
          </p:nvSpPr>
          <p:spPr>
            <a:xfrm>
              <a:off x="2794895" y="4135202"/>
              <a:ext cx="12875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만성질환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C988EC-C8DF-0B4A-A649-50ECEA396633}"/>
                </a:ext>
              </a:extLst>
            </p:cNvPr>
            <p:cNvSpPr txBox="1"/>
            <p:nvPr/>
          </p:nvSpPr>
          <p:spPr>
            <a:xfrm>
              <a:off x="2733662" y="4376453"/>
              <a:ext cx="13260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치매진단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예방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치료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2C14EFC-C7C4-A04B-9D0B-C550830FB288}"/>
                </a:ext>
              </a:extLst>
            </p:cNvPr>
            <p:cNvSpPr txBox="1"/>
            <p:nvPr/>
          </p:nvSpPr>
          <p:spPr>
            <a:xfrm>
              <a:off x="2728126" y="4617704"/>
              <a:ext cx="13404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의치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임플란트</a:t>
              </a:r>
              <a:r>
                <a:rPr lang="ko-KR" altLang="en-US" sz="10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48F403E-FA93-2841-AC49-1C56C014F47A}"/>
                </a:ext>
              </a:extLst>
            </p:cNvPr>
            <p:cNvSpPr txBox="1"/>
            <p:nvPr/>
          </p:nvSpPr>
          <p:spPr>
            <a:xfrm>
              <a:off x="2834839" y="4858955"/>
              <a:ext cx="12410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암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검진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개안수술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EB001B0-71D2-8C4A-828F-A55211E2EB25}"/>
                </a:ext>
              </a:extLst>
            </p:cNvPr>
            <p:cNvSpPr txBox="1"/>
            <p:nvPr/>
          </p:nvSpPr>
          <p:spPr>
            <a:xfrm>
              <a:off x="2777174" y="5100206"/>
              <a:ext cx="1181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농업인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행복버스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8844B45-08F9-7A4A-B409-BCD262554723}"/>
                </a:ext>
              </a:extLst>
            </p:cNvPr>
            <p:cNvSpPr txBox="1"/>
            <p:nvPr/>
          </p:nvSpPr>
          <p:spPr>
            <a:xfrm>
              <a:off x="2760698" y="5341457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노인돌봄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50CE447-DBC6-034D-BE4B-2D9B111A277F}"/>
                </a:ext>
              </a:extLst>
            </p:cNvPr>
            <p:cNvSpPr txBox="1"/>
            <p:nvPr/>
          </p:nvSpPr>
          <p:spPr>
            <a:xfrm>
              <a:off x="2760698" y="5582708"/>
              <a:ext cx="10550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가정방문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간호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E8D1D67-CC5B-BE4F-955A-1E472D5FD2E5}"/>
                </a:ext>
              </a:extLst>
            </p:cNvPr>
            <p:cNvSpPr txBox="1"/>
            <p:nvPr/>
          </p:nvSpPr>
          <p:spPr>
            <a:xfrm>
              <a:off x="2752460" y="5823959"/>
              <a:ext cx="1197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병원동행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703CD91-C709-DF49-B335-E94B7A5930F0}"/>
                </a:ext>
              </a:extLst>
            </p:cNvPr>
            <p:cNvSpPr txBox="1"/>
            <p:nvPr/>
          </p:nvSpPr>
          <p:spPr>
            <a:xfrm>
              <a:off x="4351579" y="4135202"/>
              <a:ext cx="14350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경로당</a:t>
              </a:r>
              <a:r>
                <a:rPr lang="en-US" altLang="ko-Kore-KR" sz="105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노인회관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69.3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46AF3CD-EC15-E941-89ED-FD88269454BD}"/>
                </a:ext>
              </a:extLst>
            </p:cNvPr>
            <p:cNvSpPr txBox="1"/>
            <p:nvPr/>
          </p:nvSpPr>
          <p:spPr>
            <a:xfrm>
              <a:off x="4765030" y="4376453"/>
              <a:ext cx="1085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무료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44.9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DFD4D99-C48C-BE41-B9C6-3CCAC2F22502}"/>
                </a:ext>
              </a:extLst>
            </p:cNvPr>
            <p:cNvSpPr txBox="1"/>
            <p:nvPr/>
          </p:nvSpPr>
          <p:spPr>
            <a:xfrm>
              <a:off x="4334505" y="4617704"/>
              <a:ext cx="1494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u="none" strike="noStrike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종합사회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노인복지관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E6AF22-760B-7344-814E-DA618189C540}"/>
                </a:ext>
              </a:extLst>
            </p:cNvPr>
            <p:cNvSpPr txBox="1"/>
            <p:nvPr/>
          </p:nvSpPr>
          <p:spPr>
            <a:xfrm>
              <a:off x="4358838" y="4858955"/>
              <a:ext cx="14093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농번기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마을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공동급식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9.1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6053E1A-893F-794E-8CB8-08CAC970D13E}"/>
                </a:ext>
              </a:extLst>
            </p:cNvPr>
            <p:cNvSpPr txBox="1"/>
            <p:nvPr/>
          </p:nvSpPr>
          <p:spPr>
            <a:xfrm>
              <a:off x="4383553" y="5100206"/>
              <a:ext cx="123944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도시락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반찬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배달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F44E0A1-BB58-9342-8428-2DACD2895631}"/>
                </a:ext>
              </a:extLst>
            </p:cNvPr>
            <p:cNvSpPr txBox="1"/>
            <p:nvPr/>
          </p:nvSpPr>
          <p:spPr>
            <a:xfrm>
              <a:off x="4367077" y="5341457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공동생활 홈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B164561-CB5B-414C-84E5-0873126D2F47}"/>
                </a:ext>
              </a:extLst>
            </p:cNvPr>
            <p:cNvSpPr txBox="1"/>
            <p:nvPr/>
          </p:nvSpPr>
          <p:spPr>
            <a:xfrm>
              <a:off x="4367077" y="5582708"/>
              <a:ext cx="12105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주택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관련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C1E255-EC6E-E947-A700-D7FA8807066C}"/>
                </a:ext>
              </a:extLst>
            </p:cNvPr>
            <p:cNvSpPr txBox="1"/>
            <p:nvPr/>
          </p:nvSpPr>
          <p:spPr>
            <a:xfrm>
              <a:off x="4358839" y="5823959"/>
              <a:ext cx="8515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물품지원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B14FAFA2-5787-A64D-B94B-92CFDDA0AEDF}"/>
              </a:ext>
            </a:extLst>
          </p:cNvPr>
          <p:cNvGrpSpPr/>
          <p:nvPr/>
        </p:nvGrpSpPr>
        <p:grpSpPr>
          <a:xfrm>
            <a:off x="1021949" y="3965349"/>
            <a:ext cx="1432716" cy="261610"/>
            <a:chOff x="1054901" y="3853055"/>
            <a:chExt cx="1432716" cy="261610"/>
          </a:xfrm>
        </p:grpSpPr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82D7C9A3-47C6-0748-BCF9-CFE68EA4CD4E}"/>
                </a:ext>
              </a:extLst>
            </p:cNvPr>
            <p:cNvSpPr/>
            <p:nvPr/>
          </p:nvSpPr>
          <p:spPr>
            <a:xfrm>
              <a:off x="1054901" y="3885054"/>
              <a:ext cx="1432716" cy="207779"/>
            </a:xfrm>
            <a:prstGeom prst="roundRect">
              <a:avLst/>
            </a:prstGeom>
            <a:solidFill>
              <a:srgbClr val="00A0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042F678-4F0F-9748-8464-57794D0A5375}"/>
                </a:ext>
              </a:extLst>
            </p:cNvPr>
            <p:cNvSpPr txBox="1"/>
            <p:nvPr/>
          </p:nvSpPr>
          <p:spPr>
            <a:xfrm>
              <a:off x="1054901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ore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소득</a:t>
              </a:r>
              <a:r>
                <a:rPr lang="en-US" altLang="ko-Kore-KR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경제활동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7375B2C-C449-A441-9FC7-84BDD4D3EFA6}"/>
              </a:ext>
            </a:extLst>
          </p:cNvPr>
          <p:cNvGrpSpPr/>
          <p:nvPr/>
        </p:nvGrpSpPr>
        <p:grpSpPr>
          <a:xfrm>
            <a:off x="2702468" y="3965349"/>
            <a:ext cx="1432716" cy="261610"/>
            <a:chOff x="2735420" y="3853055"/>
            <a:chExt cx="1432716" cy="261610"/>
          </a:xfrm>
        </p:grpSpPr>
        <p:sp>
          <p:nvSpPr>
            <p:cNvPr id="59" name="모서리가 둥근 직사각형 58">
              <a:extLst>
                <a:ext uri="{FF2B5EF4-FFF2-40B4-BE49-F238E27FC236}">
                  <a16:creationId xmlns:a16="http://schemas.microsoft.com/office/drawing/2014/main" id="{E94F3A63-E4B5-F94F-A330-F0A585320D81}"/>
                </a:ext>
              </a:extLst>
            </p:cNvPr>
            <p:cNvSpPr/>
            <p:nvPr/>
          </p:nvSpPr>
          <p:spPr>
            <a:xfrm>
              <a:off x="2735420" y="3885054"/>
              <a:ext cx="1432716" cy="207779"/>
            </a:xfrm>
            <a:prstGeom prst="roundRect">
              <a:avLst/>
            </a:prstGeom>
            <a:solidFill>
              <a:srgbClr val="0076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E68BB09-ED11-9542-AD7D-F57624941642}"/>
                </a:ext>
              </a:extLst>
            </p:cNvPr>
            <p:cNvSpPr txBox="1"/>
            <p:nvPr/>
          </p:nvSpPr>
          <p:spPr>
            <a:xfrm>
              <a:off x="2735420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보건의료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71200C9-4350-5646-8B61-94AF229F2A60}"/>
              </a:ext>
            </a:extLst>
          </p:cNvPr>
          <p:cNvGrpSpPr/>
          <p:nvPr/>
        </p:nvGrpSpPr>
        <p:grpSpPr>
          <a:xfrm>
            <a:off x="4317084" y="3965349"/>
            <a:ext cx="1432716" cy="261610"/>
            <a:chOff x="4350036" y="3853055"/>
            <a:chExt cx="1432716" cy="261610"/>
          </a:xfrm>
        </p:grpSpPr>
        <p:sp>
          <p:nvSpPr>
            <p:cNvPr id="61" name="모서리가 둥근 직사각형 60">
              <a:extLst>
                <a:ext uri="{FF2B5EF4-FFF2-40B4-BE49-F238E27FC236}">
                  <a16:creationId xmlns:a16="http://schemas.microsoft.com/office/drawing/2014/main" id="{9448ED65-4EB0-C745-9BA0-F32E8D53406A}"/>
                </a:ext>
              </a:extLst>
            </p:cNvPr>
            <p:cNvSpPr/>
            <p:nvPr/>
          </p:nvSpPr>
          <p:spPr>
            <a:xfrm>
              <a:off x="4350036" y="3885054"/>
              <a:ext cx="1432716" cy="207779"/>
            </a:xfrm>
            <a:prstGeom prst="roundRect">
              <a:avLst/>
            </a:prstGeom>
            <a:solidFill>
              <a:srgbClr val="964F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AEB964E-A15D-4E41-80B8-CA56A11851A5}"/>
                </a:ext>
              </a:extLst>
            </p:cNvPr>
            <p:cNvSpPr txBox="1"/>
            <p:nvPr/>
          </p:nvSpPr>
          <p:spPr>
            <a:xfrm>
              <a:off x="4350036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의식주 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66" name="Object 14">
            <a:extLst>
              <a:ext uri="{FF2B5EF4-FFF2-40B4-BE49-F238E27FC236}">
                <a16:creationId xmlns:a16="http://schemas.microsoft.com/office/drawing/2014/main" id="{99F0D2CA-C234-E944-BEF2-EEE549CC1EBA}"/>
              </a:ext>
            </a:extLst>
          </p:cNvPr>
          <p:cNvSpPr txBox="1"/>
          <p:nvPr/>
        </p:nvSpPr>
        <p:spPr>
          <a:xfrm>
            <a:off x="1309358" y="3551138"/>
            <a:ext cx="3954135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 err="1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농촌노인</a:t>
            </a:r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사회서비스 이용경험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67" name="Object 14">
            <a:extLst>
              <a:ext uri="{FF2B5EF4-FFF2-40B4-BE49-F238E27FC236}">
                <a16:creationId xmlns:a16="http://schemas.microsoft.com/office/drawing/2014/main" id="{C5A9E010-C122-C648-B4D8-4408C7F30D45}"/>
              </a:ext>
            </a:extLst>
          </p:cNvPr>
          <p:cNvSpPr txBox="1"/>
          <p:nvPr/>
        </p:nvSpPr>
        <p:spPr>
          <a:xfrm>
            <a:off x="1309358" y="1612304"/>
            <a:ext cx="4230546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노후에 가장 문제가 될 것으로 인식되는 것은</a:t>
            </a:r>
            <a:r>
              <a:rPr lang="en-US" altLang="ko-KR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?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E2A4E25-51E8-3C45-BA69-96DB1DF8A3E3}"/>
              </a:ext>
            </a:extLst>
          </p:cNvPr>
          <p:cNvGrpSpPr/>
          <p:nvPr/>
        </p:nvGrpSpPr>
        <p:grpSpPr>
          <a:xfrm>
            <a:off x="1074753" y="2064760"/>
            <a:ext cx="4636137" cy="1249505"/>
            <a:chOff x="1148895" y="2064760"/>
            <a:chExt cx="4636137" cy="124950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0B513FE-472C-6C47-92B3-77B8ECEEE3F4}"/>
                </a:ext>
              </a:extLst>
            </p:cNvPr>
            <p:cNvGrpSpPr/>
            <p:nvPr/>
          </p:nvGrpSpPr>
          <p:grpSpPr>
            <a:xfrm>
              <a:off x="1152850" y="2119561"/>
              <a:ext cx="4632182" cy="1142116"/>
              <a:chOff x="235335" y="2064317"/>
              <a:chExt cx="7468737" cy="1841501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F500DF62-9F0F-294B-94F3-CEB0ED6A4A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5335" y="2064317"/>
                <a:ext cx="2476500" cy="1841499"/>
              </a:xfrm>
              <a:prstGeom prst="rect">
                <a:avLst/>
              </a:prstGeom>
            </p:spPr>
          </p:pic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F4FB13FC-BB57-5C48-AB28-EB5FCC3F1E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29071" y="2064317"/>
                <a:ext cx="3175001" cy="1841501"/>
              </a:xfrm>
              <a:prstGeom prst="rect">
                <a:avLst/>
              </a:prstGeom>
            </p:spPr>
          </p:pic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4872CB-20FB-1747-8946-22B99A80F0F9}"/>
                </a:ext>
              </a:extLst>
            </p:cNvPr>
            <p:cNvSpPr txBox="1"/>
            <p:nvPr/>
          </p:nvSpPr>
          <p:spPr>
            <a:xfrm>
              <a:off x="2148705" y="3037266"/>
              <a:ext cx="4171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18E76FA-00DA-E54B-9D14-20D8BAFED5C0}"/>
                </a:ext>
              </a:extLst>
            </p:cNvPr>
            <p:cNvSpPr txBox="1"/>
            <p:nvPr/>
          </p:nvSpPr>
          <p:spPr>
            <a:xfrm>
              <a:off x="2165954" y="2714017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406FE5E-25D8-8A46-B2BC-A0218DD85DD9}"/>
                </a:ext>
              </a:extLst>
            </p:cNvPr>
            <p:cNvSpPr txBox="1"/>
            <p:nvPr/>
          </p:nvSpPr>
          <p:spPr>
            <a:xfrm>
              <a:off x="1330326" y="2390769"/>
              <a:ext cx="4812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31.2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A1398A0-1254-FE45-B9D4-FA549F5D3197}"/>
                </a:ext>
              </a:extLst>
            </p:cNvPr>
            <p:cNvSpPr txBox="1"/>
            <p:nvPr/>
          </p:nvSpPr>
          <p:spPr>
            <a:xfrm>
              <a:off x="1148895" y="2067521"/>
              <a:ext cx="4732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57.1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D6B67FC-2287-1F4B-9420-1EE4BB106D70}"/>
                </a:ext>
              </a:extLst>
            </p:cNvPr>
            <p:cNvSpPr txBox="1"/>
            <p:nvPr/>
          </p:nvSpPr>
          <p:spPr>
            <a:xfrm>
              <a:off x="5396399" y="2067521"/>
              <a:ext cx="3674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73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7EFD791-E31B-4F48-B21D-927947F1EDA4}"/>
                </a:ext>
              </a:extLst>
            </p:cNvPr>
            <p:cNvSpPr txBox="1"/>
            <p:nvPr/>
          </p:nvSpPr>
          <p:spPr>
            <a:xfrm>
              <a:off x="4289290" y="2390769"/>
              <a:ext cx="4764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17.6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789B310-84B9-5E42-B02C-B9D30E643193}"/>
                </a:ext>
              </a:extLst>
            </p:cNvPr>
            <p:cNvSpPr txBox="1"/>
            <p:nvPr/>
          </p:nvSpPr>
          <p:spPr>
            <a:xfrm>
              <a:off x="4039596" y="2714017"/>
              <a:ext cx="3882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8.1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E993F3F-660F-1C4D-AEDA-74843317477E}"/>
                </a:ext>
              </a:extLst>
            </p:cNvPr>
            <p:cNvSpPr txBox="1"/>
            <p:nvPr/>
          </p:nvSpPr>
          <p:spPr>
            <a:xfrm>
              <a:off x="3855712" y="3037266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890D8D5-FEB0-D54B-964B-2A5A903BA91B}"/>
                </a:ext>
              </a:extLst>
            </p:cNvPr>
            <p:cNvSpPr txBox="1"/>
            <p:nvPr/>
          </p:nvSpPr>
          <p:spPr>
            <a:xfrm>
              <a:off x="2524500" y="2064760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건강관련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8F7B9B7-FBBA-5F48-897B-42BD8FE9AB8C}"/>
                </a:ext>
              </a:extLst>
            </p:cNvPr>
            <p:cNvSpPr txBox="1"/>
            <p:nvPr/>
          </p:nvSpPr>
          <p:spPr>
            <a:xfrm>
              <a:off x="2524500" y="2401405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경제적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94EDC24-24FB-3241-BB2C-DCB19ED84F73}"/>
                </a:ext>
              </a:extLst>
            </p:cNvPr>
            <p:cNvSpPr txBox="1"/>
            <p:nvPr/>
          </p:nvSpPr>
          <p:spPr>
            <a:xfrm>
              <a:off x="2524500" y="2668090"/>
              <a:ext cx="143271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사회로 </a:t>
              </a:r>
              <a:r>
                <a:rPr kumimoji="1" lang="ko-KR" altLang="en-US" sz="900" dirty="0" err="1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부터</a:t>
              </a:r>
              <a:endParaRPr kumimoji="1" lang="en-US" altLang="ko-KR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소외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고립 문제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4B92C98-D88B-0144-ADD9-F29E18784413}"/>
                </a:ext>
              </a:extLst>
            </p:cNvPr>
            <p:cNvSpPr txBox="1"/>
            <p:nvPr/>
          </p:nvSpPr>
          <p:spPr>
            <a:xfrm>
              <a:off x="2524500" y="3056498"/>
              <a:ext cx="1432716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기타</a:t>
              </a:r>
              <a:r>
                <a:rPr kumimoji="1"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(</a:t>
              </a:r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취미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여가 활동</a:t>
              </a:r>
              <a:r>
                <a:rPr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)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8727B9E-8A45-984D-B572-05FDA6D4571F}"/>
              </a:ext>
            </a:extLst>
          </p:cNvPr>
          <p:cNvSpPr txBox="1"/>
          <p:nvPr/>
        </p:nvSpPr>
        <p:spPr>
          <a:xfrm>
            <a:off x="1002184" y="5947227"/>
            <a:ext cx="1521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농경연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만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세 이상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537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 </a:t>
            </a:r>
            <a:endParaRPr lang="en-US" altLang="ko-KR" sz="600" u="none" strike="noStrike" dirty="0">
              <a:solidFill>
                <a:srgbClr val="222222"/>
              </a:solidFill>
              <a:effectLst/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272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비농업인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설문조사</a:t>
            </a:r>
            <a:endParaRPr lang="ko-KR" altLang="en-US" sz="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65A896F-CDAF-FB44-A5CA-9B88D22BA0E2}"/>
              </a:ext>
            </a:extLst>
          </p:cNvPr>
          <p:cNvSpPr txBox="1"/>
          <p:nvPr/>
        </p:nvSpPr>
        <p:spPr>
          <a:xfrm>
            <a:off x="0" y="6595245"/>
            <a:ext cx="68980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가난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질병 시달리는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사회보장 혜택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사각지대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한국농어민신문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www.agrinet.co.kr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articleView.html?idxno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=176319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A885328-4E3A-6C4A-B3AE-38EF91D0833A}"/>
              </a:ext>
            </a:extLst>
          </p:cNvPr>
          <p:cNvSpPr txBox="1"/>
          <p:nvPr/>
        </p:nvSpPr>
        <p:spPr>
          <a:xfrm>
            <a:off x="0" y="6375326"/>
            <a:ext cx="524053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개원의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노후걱정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1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순위 ‘건강’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치의신보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www.dailydental.co.kr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article.html?no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=85223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77" name="직선 연결선[R] 76">
            <a:extLst>
              <a:ext uri="{FF2B5EF4-FFF2-40B4-BE49-F238E27FC236}">
                <a16:creationId xmlns:a16="http://schemas.microsoft.com/office/drawing/2014/main" id="{C322E325-D0A9-B84F-81B1-50C7E9F8FA1D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DAE8417A-4021-1748-AB69-86558277CE5B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5431" y="2681281"/>
            <a:ext cx="706872" cy="71839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A9BEEDE-146B-0042-9BEE-3737AC6FB3EB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9048" y="2692987"/>
            <a:ext cx="703166" cy="706689"/>
          </a:xfrm>
          <a:prstGeom prst="rect">
            <a:avLst/>
          </a:prstGeom>
        </p:spPr>
      </p:pic>
      <p:sp>
        <p:nvSpPr>
          <p:cNvPr id="20" name="Object 2">
            <a:extLst>
              <a:ext uri="{FF2B5EF4-FFF2-40B4-BE49-F238E27FC236}">
                <a16:creationId xmlns:a16="http://schemas.microsoft.com/office/drawing/2014/main" id="{3B572D8E-C9EE-F19B-9F80-BF83D2AE9AFB}"/>
              </a:ext>
            </a:extLst>
          </p:cNvPr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</p:spTree>
    <p:extLst>
      <p:ext uri="{BB962C8B-B14F-4D97-AF65-F5344CB8AC3E}">
        <p14:creationId xmlns:p14="http://schemas.microsoft.com/office/powerpoint/2010/main" val="3064040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33621175-052E-6E4E-BDAF-A426A1EF7E13}"/>
              </a:ext>
            </a:extLst>
          </p:cNvPr>
          <p:cNvGrpSpPr/>
          <p:nvPr/>
        </p:nvGrpSpPr>
        <p:grpSpPr>
          <a:xfrm>
            <a:off x="1041161" y="1485039"/>
            <a:ext cx="10036654" cy="4742438"/>
            <a:chOff x="334364" y="1282905"/>
            <a:chExt cx="11505730" cy="543659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631552C-E46F-644E-83D7-AA2F87DD06E4}"/>
                </a:ext>
              </a:extLst>
            </p:cNvPr>
            <p:cNvSpPr/>
            <p:nvPr/>
          </p:nvSpPr>
          <p:spPr>
            <a:xfrm>
              <a:off x="334364" y="2374157"/>
              <a:ext cx="3682533" cy="4345343"/>
            </a:xfrm>
            <a:prstGeom prst="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B7844D8-EA5A-9A40-A189-1D80175114EA}"/>
                </a:ext>
              </a:extLst>
            </p:cNvPr>
            <p:cNvSpPr/>
            <p:nvPr/>
          </p:nvSpPr>
          <p:spPr>
            <a:xfrm>
              <a:off x="4245964" y="2374154"/>
              <a:ext cx="3682533" cy="4345346"/>
            </a:xfrm>
            <a:prstGeom prst="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8BCF3E7-392B-9F4C-9C34-50F88F694F8A}"/>
                </a:ext>
              </a:extLst>
            </p:cNvPr>
            <p:cNvSpPr/>
            <p:nvPr/>
          </p:nvSpPr>
          <p:spPr>
            <a:xfrm>
              <a:off x="8157561" y="2374154"/>
              <a:ext cx="3682533" cy="4345347"/>
            </a:xfrm>
            <a:prstGeom prst="rect">
              <a:avLst/>
            </a:prstGeom>
            <a:solidFill>
              <a:srgbClr val="4A96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4D3216-C1C8-FE40-B54F-3A67B4174E3A}"/>
                </a:ext>
              </a:extLst>
            </p:cNvPr>
            <p:cNvGrpSpPr/>
            <p:nvPr/>
          </p:nvGrpSpPr>
          <p:grpSpPr>
            <a:xfrm>
              <a:off x="334364" y="1282905"/>
              <a:ext cx="11456316" cy="4911894"/>
              <a:chOff x="732946" y="2698277"/>
              <a:chExt cx="16839849" cy="7220092"/>
            </a:xfrm>
          </p:grpSpPr>
          <p:sp>
            <p:nvSpPr>
              <p:cNvPr id="21" name="Object 16">
                <a:extLst>
                  <a:ext uri="{FF2B5EF4-FFF2-40B4-BE49-F238E27FC236}">
                    <a16:creationId xmlns:a16="http://schemas.microsoft.com/office/drawing/2014/main" id="{F3DEF2DF-6221-2B4B-8D04-DBE1789A70A1}"/>
                  </a:ext>
                </a:extLst>
              </p:cNvPr>
              <p:cNvSpPr txBox="1"/>
              <p:nvPr/>
            </p:nvSpPr>
            <p:spPr>
              <a:xfrm>
                <a:off x="732946" y="2698277"/>
                <a:ext cx="1732968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C5B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01</a:t>
                </a:r>
                <a:endParaRPr lang="en-US" sz="6000" dirty="0">
                  <a:solidFill>
                    <a:srgbClr val="37C5B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2" name="Object 17">
                <a:extLst>
                  <a:ext uri="{FF2B5EF4-FFF2-40B4-BE49-F238E27FC236}">
                    <a16:creationId xmlns:a16="http://schemas.microsoft.com/office/drawing/2014/main" id="{E1E5D0FF-7EE1-7344-98CE-53F325676932}"/>
                  </a:ext>
                </a:extLst>
              </p:cNvPr>
              <p:cNvSpPr txBox="1"/>
              <p:nvPr/>
            </p:nvSpPr>
            <p:spPr>
              <a:xfrm>
                <a:off x="1164181" y="6700594"/>
                <a:ext cx="4585859" cy="140028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지역별 노인 건강 상태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3" name="Object 18">
                <a:extLst>
                  <a:ext uri="{FF2B5EF4-FFF2-40B4-BE49-F238E27FC236}">
                    <a16:creationId xmlns:a16="http://schemas.microsoft.com/office/drawing/2014/main" id="{D64A3AC1-0C5D-2444-8337-4C8A414CC3F4}"/>
                  </a:ext>
                </a:extLst>
              </p:cNvPr>
              <p:cNvSpPr txBox="1"/>
              <p:nvPr/>
            </p:nvSpPr>
            <p:spPr>
              <a:xfrm>
                <a:off x="1189580" y="8519111"/>
                <a:ext cx="4560456" cy="9853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지역별 </a:t>
                </a:r>
                <a:r>
                  <a:rPr lang="en-US" altLang="ko-KR" sz="1600" kern="0" spc="-100" dirty="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대 질병 발병률 </a:t>
                </a:r>
                <a:r>
                  <a:rPr lang="ko-KR" altLang="en-US" sz="1600" kern="0" spc="-100" dirty="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분석 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4" name="Object 19">
                <a:extLst>
                  <a:ext uri="{FF2B5EF4-FFF2-40B4-BE49-F238E27FC236}">
                    <a16:creationId xmlns:a16="http://schemas.microsoft.com/office/drawing/2014/main" id="{6D23C392-5EE8-754F-802E-1F056A9D00BE}"/>
                  </a:ext>
                </a:extLst>
              </p:cNvPr>
              <p:cNvSpPr txBox="1"/>
              <p:nvPr/>
            </p:nvSpPr>
            <p:spPr>
              <a:xfrm>
                <a:off x="6483124" y="2700087"/>
                <a:ext cx="2069229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A4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02</a:t>
                </a:r>
                <a:endParaRPr lang="en-US" sz="6000" dirty="0">
                  <a:solidFill>
                    <a:srgbClr val="37A4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6" name="Object 20">
                <a:extLst>
                  <a:ext uri="{FF2B5EF4-FFF2-40B4-BE49-F238E27FC236}">
                    <a16:creationId xmlns:a16="http://schemas.microsoft.com/office/drawing/2014/main" id="{59DCE2C0-3E18-B44D-A135-439101D35989}"/>
                  </a:ext>
                </a:extLst>
              </p:cNvPr>
              <p:cNvSpPr txBox="1"/>
              <p:nvPr/>
            </p:nvSpPr>
            <p:spPr>
              <a:xfrm>
                <a:off x="12232407" y="2700089"/>
                <a:ext cx="2168772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4A96D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03</a:t>
                </a:r>
                <a:endParaRPr lang="en-US" sz="6000" dirty="0">
                  <a:solidFill>
                    <a:srgbClr val="4A96D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7" name="Object 21">
                <a:extLst>
                  <a:ext uri="{FF2B5EF4-FFF2-40B4-BE49-F238E27FC236}">
                    <a16:creationId xmlns:a16="http://schemas.microsoft.com/office/drawing/2014/main" id="{05EBAA15-7706-0D40-881C-CC54143EE672}"/>
                  </a:ext>
                </a:extLst>
              </p:cNvPr>
              <p:cNvSpPr txBox="1"/>
              <p:nvPr/>
            </p:nvSpPr>
            <p:spPr>
              <a:xfrm>
                <a:off x="6748425" y="6700592"/>
                <a:ext cx="4956194" cy="1400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지역별 노인 기대 수명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8" name="Object 22">
                <a:extLst>
                  <a:ext uri="{FF2B5EF4-FFF2-40B4-BE49-F238E27FC236}">
                    <a16:creationId xmlns:a16="http://schemas.microsoft.com/office/drawing/2014/main" id="{E25600C0-ECA7-9148-83A9-B666F320A660}"/>
                  </a:ext>
                </a:extLst>
              </p:cNvPr>
              <p:cNvSpPr txBox="1"/>
              <p:nvPr/>
            </p:nvSpPr>
            <p:spPr>
              <a:xfrm>
                <a:off x="6905684" y="8519107"/>
                <a:ext cx="4507398" cy="9853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데이터를 기반으로 예측 후 기대 수명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9" name="Object 23">
                <a:extLst>
                  <a:ext uri="{FF2B5EF4-FFF2-40B4-BE49-F238E27FC236}">
                    <a16:creationId xmlns:a16="http://schemas.microsoft.com/office/drawing/2014/main" id="{B3DCDB89-FF23-484F-9D98-D54A74756CA8}"/>
                  </a:ext>
                </a:extLst>
              </p:cNvPr>
              <p:cNvSpPr txBox="1"/>
              <p:nvPr/>
            </p:nvSpPr>
            <p:spPr>
              <a:xfrm>
                <a:off x="12731786" y="6662952"/>
                <a:ext cx="4523396" cy="1400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노인 복지 정책 정보 제공과 커뮤니티 기능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30" name="Object 24">
                <a:extLst>
                  <a:ext uri="{FF2B5EF4-FFF2-40B4-BE49-F238E27FC236}">
                    <a16:creationId xmlns:a16="http://schemas.microsoft.com/office/drawing/2014/main" id="{78348D8A-7008-ED4F-B8DC-89F6BBAB7488}"/>
                  </a:ext>
                </a:extLst>
              </p:cNvPr>
              <p:cNvSpPr txBox="1"/>
              <p:nvPr/>
            </p:nvSpPr>
            <p:spPr>
              <a:xfrm>
                <a:off x="12458238" y="8518079"/>
                <a:ext cx="5114557" cy="14002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노인복지 정책 </a:t>
                </a:r>
                <a:r>
                  <a:rPr lang="ko-KR" altLang="en-US" sz="1600" kern="0" spc="-100" dirty="0" err="1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시행률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정보 제공</a:t>
                </a:r>
                <a:endParaRPr lang="en-US" altLang="ko-KR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현 시행중인 노인복지 정책 정보를 게시하여 커뮤니티 기능을 활성화</a:t>
                </a:r>
                <a:r>
                  <a:rPr 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</p:grpSp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DB064266-81F1-4F48-A19B-195020931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57079" y="2711665"/>
              <a:ext cx="1237102" cy="1237101"/>
            </a:xfrm>
            <a:prstGeom prst="rect">
              <a:avLst/>
            </a:prstGeom>
          </p:spPr>
        </p:pic>
        <p:pic>
          <p:nvPicPr>
            <p:cNvPr id="40" name="그림 39" descr="상징, 폰트, 로고, 그래픽이(가) 표시된 사진&#10;&#10;자동 생성된 설명">
              <a:extLst>
                <a:ext uri="{FF2B5EF4-FFF2-40B4-BE49-F238E27FC236}">
                  <a16:creationId xmlns:a16="http://schemas.microsoft.com/office/drawing/2014/main" id="{1048F5AB-15C3-8D48-90E7-4343DEBA1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450239" y="2644462"/>
              <a:ext cx="1273984" cy="1273985"/>
            </a:xfrm>
            <a:prstGeom prst="rect">
              <a:avLst/>
            </a:prstGeom>
          </p:spPr>
        </p:pic>
        <p:pic>
          <p:nvPicPr>
            <p:cNvPr id="43" name="그림 42" descr="예술, 그래픽, 원, 상징이(가) 표시된 사진&#10;&#10;자동 생성된 설명">
              <a:extLst>
                <a:ext uri="{FF2B5EF4-FFF2-40B4-BE49-F238E27FC236}">
                  <a16:creationId xmlns:a16="http://schemas.microsoft.com/office/drawing/2014/main" id="{9FC8C28C-B0BF-8549-AD8F-CD082F4EC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16663" y="2713471"/>
              <a:ext cx="1164329" cy="1164327"/>
            </a:xfrm>
            <a:prstGeom prst="rect">
              <a:avLst/>
            </a:prstGeom>
          </p:spPr>
        </p:pic>
        <p:cxnSp>
          <p:nvCxnSpPr>
            <p:cNvPr id="48" name="직선 연결선[R] 47">
              <a:extLst>
                <a:ext uri="{FF2B5EF4-FFF2-40B4-BE49-F238E27FC236}">
                  <a16:creationId xmlns:a16="http://schemas.microsoft.com/office/drawing/2014/main" id="{B3E3A095-D248-1D4E-8192-8AC5B53F6AE6}"/>
                </a:ext>
              </a:extLst>
            </p:cNvPr>
            <p:cNvCxnSpPr>
              <a:cxnSpLocks/>
            </p:cNvCxnSpPr>
            <p:nvPr/>
          </p:nvCxnSpPr>
          <p:spPr>
            <a:xfrm>
              <a:off x="6066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[R] 50">
              <a:extLst>
                <a:ext uri="{FF2B5EF4-FFF2-40B4-BE49-F238E27FC236}">
                  <a16:creationId xmlns:a16="http://schemas.microsoft.com/office/drawing/2014/main" id="{76D21189-18A9-C44F-803E-BB79F0B71330}"/>
                </a:ext>
              </a:extLst>
            </p:cNvPr>
            <p:cNvCxnSpPr>
              <a:cxnSpLocks/>
            </p:cNvCxnSpPr>
            <p:nvPr/>
          </p:nvCxnSpPr>
          <p:spPr>
            <a:xfrm>
              <a:off x="45182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9FB0E3F1-F159-E645-A721-33CFCD74502F}"/>
                </a:ext>
              </a:extLst>
            </p:cNvPr>
            <p:cNvCxnSpPr>
              <a:cxnSpLocks/>
            </p:cNvCxnSpPr>
            <p:nvPr/>
          </p:nvCxnSpPr>
          <p:spPr>
            <a:xfrm>
              <a:off x="8429867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1A174C51-ABE6-0B49-BCA4-D523605D7E88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32ADA291-E2F9-71C4-0D48-3FC292CFA3A5}"/>
              </a:ext>
            </a:extLst>
          </p:cNvPr>
          <p:cNvSpPr txBox="1"/>
          <p:nvPr/>
        </p:nvSpPr>
        <p:spPr>
          <a:xfrm>
            <a:off x="742857" y="491691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개발목표</a:t>
            </a:r>
          </a:p>
        </p:txBody>
      </p:sp>
      <p:sp>
        <p:nvSpPr>
          <p:cNvPr id="31" name="Object 22">
            <a:extLst>
              <a:ext uri="{FF2B5EF4-FFF2-40B4-BE49-F238E27FC236}">
                <a16:creationId xmlns:a16="http://schemas.microsoft.com/office/drawing/2014/main" id="{E25600C0-ECA7-9148-83A9-B666F320A660}"/>
              </a:ext>
            </a:extLst>
          </p:cNvPr>
          <p:cNvSpPr txBox="1"/>
          <p:nvPr/>
        </p:nvSpPr>
        <p:spPr>
          <a:xfrm>
            <a:off x="4689165" y="5525656"/>
            <a:ext cx="267490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ko-KR" altLang="en-US" sz="1600" kern="0" spc="-1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개인별 기대 수명 예측 정보 제공</a:t>
            </a:r>
            <a:endParaRPr lang="en-US" sz="1600" kern="0" spc="-1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9912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B7CAD49-205F-AF4C-A3C2-B2B3E21E0C30}"/>
              </a:ext>
            </a:extLst>
          </p:cNvPr>
          <p:cNvGrpSpPr/>
          <p:nvPr/>
        </p:nvGrpSpPr>
        <p:grpSpPr>
          <a:xfrm>
            <a:off x="1333411" y="4586436"/>
            <a:ext cx="4201727" cy="1538103"/>
            <a:chOff x="723811" y="6196709"/>
            <a:chExt cx="4201727" cy="15381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DC50431-F4C4-6B43-A090-5043F917F2FD}"/>
                </a:ext>
              </a:extLst>
            </p:cNvPr>
            <p:cNvSpPr/>
            <p:nvPr/>
          </p:nvSpPr>
          <p:spPr>
            <a:xfrm>
              <a:off x="723811" y="6603646"/>
              <a:ext cx="4201727" cy="11311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CB4054A-3C56-0F4A-9B95-1301F1FD14A5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DDFF2623-1790-AD47-AF97-14FCC539E9E2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9" name="삼각형 8">
                <a:extLst>
                  <a:ext uri="{FF2B5EF4-FFF2-40B4-BE49-F238E27FC236}">
                    <a16:creationId xmlns:a16="http://schemas.microsoft.com/office/drawing/2014/main" id="{B52356F3-3CF2-3A47-A02F-7E6190E79957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178F755-A576-504C-8CF3-A292139A5F1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4731" y="1593983"/>
            <a:ext cx="2782709" cy="27827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928ADF-2FE6-D34F-ADE6-5B93C8DA305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2920" y="1593983"/>
            <a:ext cx="2782709" cy="2782709"/>
          </a:xfrm>
          <a:prstGeom prst="rect">
            <a:avLst/>
          </a:prstGeom>
        </p:spPr>
      </p:pic>
      <p:sp>
        <p:nvSpPr>
          <p:cNvPr id="17" name="Object 38">
            <a:extLst>
              <a:ext uri="{FF2B5EF4-FFF2-40B4-BE49-F238E27FC236}">
                <a16:creationId xmlns:a16="http://schemas.microsoft.com/office/drawing/2014/main" id="{41A41AAE-B244-F942-8BCE-F630AF3E6989}"/>
              </a:ext>
            </a:extLst>
          </p:cNvPr>
          <p:cNvSpPr txBox="1"/>
          <p:nvPr/>
        </p:nvSpPr>
        <p:spPr>
          <a:xfrm>
            <a:off x="1333411" y="5274814"/>
            <a:ext cx="4201727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정보를 제공 받음으로써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노후를 재정비</a:t>
            </a: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하는 등 긍정적 참고 사례 증가</a:t>
            </a:r>
            <a:endParaRPr lang="en-US" sz="1600" dirty="0">
              <a:solidFill>
                <a:srgbClr val="8E8E8E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3" name="Object 17">
            <a:extLst>
              <a:ext uri="{FF2B5EF4-FFF2-40B4-BE49-F238E27FC236}">
                <a16:creationId xmlns:a16="http://schemas.microsoft.com/office/drawing/2014/main" id="{66E571A9-19EB-0649-BAFA-AC5411C88784}"/>
              </a:ext>
            </a:extLst>
          </p:cNvPr>
          <p:cNvSpPr txBox="1"/>
          <p:nvPr/>
        </p:nvSpPr>
        <p:spPr>
          <a:xfrm>
            <a:off x="1333411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일반 사용자의 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85E0089-2B19-FE46-9965-63D3EBFF72AD}"/>
              </a:ext>
            </a:extLst>
          </p:cNvPr>
          <p:cNvGrpSpPr/>
          <p:nvPr/>
        </p:nvGrpSpPr>
        <p:grpSpPr>
          <a:xfrm>
            <a:off x="6595222" y="4586436"/>
            <a:ext cx="4201727" cy="1966765"/>
            <a:chOff x="723811" y="6196709"/>
            <a:chExt cx="4201727" cy="1966765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5FF7C21-F195-5945-81B0-AD20B449456F}"/>
                </a:ext>
              </a:extLst>
            </p:cNvPr>
            <p:cNvSpPr/>
            <p:nvPr/>
          </p:nvSpPr>
          <p:spPr>
            <a:xfrm>
              <a:off x="723811" y="6603645"/>
              <a:ext cx="4201727" cy="1559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112F0BBC-D576-334B-89D1-BE1B26153676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84BB42DC-4ED2-BA4B-9742-E235A7118DB7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42" name="삼각형 41">
                <a:extLst>
                  <a:ext uri="{FF2B5EF4-FFF2-40B4-BE49-F238E27FC236}">
                    <a16:creationId xmlns:a16="http://schemas.microsoft.com/office/drawing/2014/main" id="{35B2ED21-C722-4243-9680-0C776018CAE9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sp>
        <p:nvSpPr>
          <p:cNvPr id="43" name="Object 38">
            <a:extLst>
              <a:ext uri="{FF2B5EF4-FFF2-40B4-BE49-F238E27FC236}">
                <a16:creationId xmlns:a16="http://schemas.microsoft.com/office/drawing/2014/main" id="{C7CE58FA-31A2-4F42-AB87-A87A5A8ADC0D}"/>
              </a:ext>
            </a:extLst>
          </p:cNvPr>
          <p:cNvSpPr txBox="1"/>
          <p:nvPr/>
        </p:nvSpPr>
        <p:spPr>
          <a:xfrm>
            <a:off x="6595222" y="5243939"/>
            <a:ext cx="4201727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초고령사회로 접어들며 증가하는 노인들의 건강 분석을 통한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기대수명 예측 가능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건강 정보 제공에 따른 지자체의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노인 복지 정책 </a:t>
            </a:r>
            <a:r>
              <a:rPr lang="ko-KR" altLang="en-US" sz="1600" kern="0" spc="-67" dirty="0" smtClean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재고</a:t>
            </a:r>
            <a:endParaRPr lang="en-US" sz="1600" dirty="0">
              <a:solidFill>
                <a:srgbClr val="C0000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7B6B9EE3-882B-1748-AA83-20A00D2CFFCF}"/>
              </a:ext>
            </a:extLst>
          </p:cNvPr>
          <p:cNvSpPr txBox="1"/>
          <p:nvPr/>
        </p:nvSpPr>
        <p:spPr>
          <a:xfrm>
            <a:off x="6595222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지자체의 </a:t>
            </a:r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ED9A28A4-A238-8246-9E3E-19DA647F48C3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844FE7CE-E1D2-4E79-A50C-A5B704947B93}"/>
              </a:ext>
            </a:extLst>
          </p:cNvPr>
          <p:cNvSpPr txBox="1"/>
          <p:nvPr/>
        </p:nvSpPr>
        <p:spPr>
          <a:xfrm>
            <a:off x="742857" y="491691"/>
            <a:ext cx="3401760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3835464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1553</TotalTime>
  <Words>446</Words>
  <Application>Microsoft Office PowerPoint</Application>
  <PresentationFormat>와이드스크린</PresentationFormat>
  <Paragraphs>94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Pretendard Black</vt:lpstr>
      <vt:lpstr>Calibri Light</vt:lpstr>
      <vt:lpstr>Calibri</vt:lpstr>
      <vt:lpstr>Pretendard Light</vt:lpstr>
      <vt:lpstr>맑은 고딕</vt:lpstr>
      <vt:lpstr>Pretendard ExtraBold</vt:lpstr>
      <vt:lpstr>Pretendard Medium</vt:lpstr>
      <vt:lpstr>Courier New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한수지</dc:creator>
  <cp:lastModifiedBy>user</cp:lastModifiedBy>
  <cp:revision>213</cp:revision>
  <dcterms:created xsi:type="dcterms:W3CDTF">2023-11-21T13:36:16Z</dcterms:created>
  <dcterms:modified xsi:type="dcterms:W3CDTF">2024-02-01T00:38:30Z</dcterms:modified>
</cp:coreProperties>
</file>

<file path=docProps/thumbnail.jpeg>
</file>